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g"/>
  <Override PartName="/ppt/media/image7.jpg" ContentType="image/jpg"/>
  <Override PartName="/ppt/media/image22.jpg" ContentType="image/jpg"/>
  <Override PartName="/ppt/media/image23.jpg" ContentType="image/jpg"/>
  <Override PartName="/ppt/media/image2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257" r:id="rId4"/>
    <p:sldId id="258" r:id="rId5"/>
    <p:sldId id="259" r:id="rId6"/>
    <p:sldId id="305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75" r:id="rId29"/>
    <p:sldId id="277" r:id="rId30"/>
    <p:sldId id="278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71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BF65-6208-4D39-A3CE-44716A2F4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D05C1-55FC-4F23-9CF6-A496C38CE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20EF-09F7-4B36-99E8-15B6890C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758F0-6F41-44B2-9781-3FCA9B98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AC10D-A35B-42B1-8CEE-F5473AAD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392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C256-676E-4194-BECB-E239A449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9D38C-BA18-426E-A7C1-9758FAC27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2F88B-CD43-43C7-A35C-A367DE0E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04A6C-3BBE-41AA-A04A-143CD530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81E91-E19D-4439-B0A1-044B932D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283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F1FEA-C5E3-456D-9E1C-059FACE78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24491-3759-414A-89BF-E2FDA8911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BB88-377C-4D12-9E30-9D12D34C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12B9E-4500-47B9-A4C4-197D4F72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A2C76-156D-45EF-A7F4-DEEE6C4C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448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DCBD-859A-481E-957F-CE92A264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FF0FC-9EB4-4F32-8E82-2B7E3D140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6FE16-934C-4BE5-8C95-A2320FAC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2D73-8E0A-4E3F-9937-651F3805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A29BF-2A75-4AA6-8020-D3846BFD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828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BD1B-5C7D-4C71-9254-10C23AD6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B5974-0767-40DC-A7C9-6457C47BE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7C662-D4B0-4B6B-99A6-83F5294A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66C30-177B-492F-98D7-DBFCAE43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91167-F374-4BA2-898D-F3238B477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459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08A3-5DA5-4BE5-AB24-B2F0584D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1DA41-C37E-4AC2-A3E9-C6FF8B368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EA2CD-498F-45BB-955E-0AD186CA8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277D2-1A4E-4783-8A69-CB12C933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3E33D-0C6C-43D6-B2D6-355AF590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94D4F-E3E7-4004-85C3-2C45E742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14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D9BD-4530-4C7F-B6EA-FB08FC76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70AE6-3959-433E-8BF0-403F67B58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3B9FE-4427-4197-B4CB-7F42BD46F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56868B-D7B7-4D77-BDD0-5835A6A32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43B61-A2A3-43A4-813B-F472FB198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60B62-5479-4862-AA90-F7F9B0DD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9A8D47-7367-4ACE-9489-5048EAC2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13604-F4F3-417E-8799-3907DE8F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07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FFF3-9ABE-4D03-B06A-A441AA60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002D7-F951-4415-8EBC-81C79355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CF17-DB61-4E51-82F9-E8B4DBDC7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33276-3A21-472C-A085-97E8AD98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69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1FDC8-280D-40F3-AD13-9F3895D9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25A9D-9050-4815-A4D6-659F5C6F7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5BD33-C40B-4BF0-A793-FC364D99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63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C313-6908-4272-BBDA-A10295BB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0161-EB7A-47E8-AF9F-BA5DC23F5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F64FF-A662-45C2-869E-6EF2DB2EB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C4916-12B6-4A78-BD1A-5ACA5DB63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C16C1-6605-49A5-B000-B5174082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C53B7-66F1-4F0F-98D6-ADC5B2C7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16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938B-5AF7-41C9-82CA-42CAB210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8070D9-C451-4E40-9F9C-FBA5AD7B2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C1C99-3B8A-4FB4-A506-613E73718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EE8C6-9C88-4573-9AE4-4FADD1B1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760E9-8879-4ADE-8860-8456D5667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F424D-32A5-4C0F-9467-1F2D6CE9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369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16C61-C9D9-457C-A4E8-2AC0E603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E608-12EF-4D9C-8715-8038A1515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A7449-DE1E-46CD-89F4-DE4E82BA5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8627C-0DEC-44BA-BB80-6853D2C0EBAD}" type="datetimeFigureOut">
              <a:rPr lang="en-IN" smtClean="0"/>
              <a:t>26-11-2019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3352C-17C2-47C8-9635-E479D16A1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F72B1-6D82-4D91-BA48-444441CA4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220D2-26FA-48FE-BDD8-5B39E083683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603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64C901F-4C93-4DA4-8C39-E6CC8D8A3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6" t="9091" r="21649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E419-DCCF-46EE-A504-BE5DA3AE0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IN" sz="5400" dirty="0"/>
              <a:t>CLUSTER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4A23A-F539-4751-9777-449B23B47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IN" sz="2000" dirty="0"/>
              <a:t>HIERARCHICAL &amp;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13146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1EDE-B2B4-4974-9339-DAE408DA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Pairwise distance between the records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7D3681-EC2F-42FE-A079-63BF0131D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3428" y="1640114"/>
                <a:ext cx="10410371" cy="45368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dirty="0"/>
                  <a:t>distance between i and j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US" b="1" dirty="0"/>
                  <a:t>Distance Requirements: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Non-negative (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en-US" dirty="0"/>
                  <a:t> &gt; 0) </a:t>
                </a: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ii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= 0</a:t>
                </a: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Symmetry (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d</a:t>
                </a:r>
                <a:r>
                  <a:rPr lang="en-US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ji</a:t>
                </a:r>
                <a:r>
                  <a:rPr lang="en-US" dirty="0"/>
                  <a:t>) </a:t>
                </a: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Triangle inequality (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d</a:t>
                </a:r>
                <a:r>
                  <a:rPr lang="en-US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jk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ik</a:t>
                </a:r>
                <a:r>
                  <a:rPr lang="en-US" dirty="0"/>
                  <a:t>)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7D3681-EC2F-42FE-A079-63BF0131D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3428" y="1640114"/>
                <a:ext cx="10410371" cy="4536849"/>
              </a:xfrm>
              <a:blipFill>
                <a:blip r:embed="rId2"/>
                <a:stretch>
                  <a:fillRect l="-1230" t="-1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21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2E52-2651-4551-9594-263AAE5A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365125"/>
            <a:ext cx="1094377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Hierarchical Clustering Case Study- UG Business Programs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DE1B4-7EC4-4CF7-BD85-C1B507CD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6" y="1825625"/>
            <a:ext cx="10657114" cy="435133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TT1C5t00"/>
                <a:ea typeface="Calibri" panose="020F0502020204030204" pitchFamily="34" charset="0"/>
                <a:cs typeface="TT1C5t00"/>
              </a:rPr>
              <a:t>Data for 25 undergraduate programs at business schools in US universities in 1995.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TT1C5t00"/>
                <a:ea typeface="Calibri" panose="020F0502020204030204" pitchFamily="34" charset="0"/>
                <a:cs typeface="TT1C5t00"/>
              </a:rPr>
              <a:t>This dataset excludes </a:t>
            </a:r>
            <a:r>
              <a:rPr lang="en-US" b="1" dirty="0">
                <a:latin typeface="TT1C6t00"/>
                <a:ea typeface="Calibri" panose="020F0502020204030204" pitchFamily="34" charset="0"/>
                <a:cs typeface="TT1C6t00"/>
              </a:rPr>
              <a:t>image variables</a:t>
            </a:r>
            <a:r>
              <a:rPr lang="en-US" b="1" dirty="0">
                <a:latin typeface="TT1C5t00"/>
                <a:ea typeface="Calibri" panose="020F0502020204030204" pitchFamily="34" charset="0"/>
                <a:cs typeface="TT1C5t00"/>
              </a:rPr>
              <a:t> </a:t>
            </a:r>
            <a:r>
              <a:rPr lang="en-US" dirty="0">
                <a:latin typeface="TT1C5t00"/>
                <a:ea typeface="Calibri" panose="020F0502020204030204" pitchFamily="34" charset="0"/>
                <a:cs typeface="TT1C5t00"/>
              </a:rPr>
              <a:t>(student satisfaction, employer satisfaction and deans’ opinions).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26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A1EA-50D0-4B56-8251-C914F5B5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Distance between two universities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A4435-F55B-4F42-831F-0CA5778E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Notation:</a:t>
            </a:r>
            <a:endParaRPr lang="en-IN" b="1" dirty="0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= (x</a:t>
            </a:r>
            <a:r>
              <a:rPr lang="en-US" baseline="-25000" dirty="0"/>
              <a:t>i1,</a:t>
            </a:r>
            <a:r>
              <a:rPr lang="en-US" dirty="0"/>
              <a:t>x</a:t>
            </a:r>
            <a:r>
              <a:rPr lang="en-US" baseline="-25000" dirty="0"/>
              <a:t>i2,…..,</a:t>
            </a:r>
            <a:r>
              <a:rPr lang="en-US" dirty="0"/>
              <a:t>x</a:t>
            </a:r>
            <a:r>
              <a:rPr lang="en-US" baseline="-25000" dirty="0"/>
              <a:t>ip</a:t>
            </a:r>
            <a:r>
              <a:rPr lang="en-US" dirty="0"/>
              <a:t>)</a:t>
            </a:r>
            <a:endParaRPr lang="en-IN" dirty="0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 dirty="0"/>
              <a:t>x</a:t>
            </a:r>
            <a:r>
              <a:rPr lang="en-US" baseline="-25000" dirty="0"/>
              <a:t>j</a:t>
            </a:r>
            <a:r>
              <a:rPr lang="en-US" dirty="0"/>
              <a:t> = (x</a:t>
            </a:r>
            <a:r>
              <a:rPr lang="en-US" baseline="-25000" dirty="0"/>
              <a:t>j1,</a:t>
            </a:r>
            <a:r>
              <a:rPr lang="en-US" dirty="0"/>
              <a:t>x</a:t>
            </a:r>
            <a:r>
              <a:rPr lang="en-US" baseline="-25000" dirty="0"/>
              <a:t>j2,…..,</a:t>
            </a:r>
            <a:r>
              <a:rPr lang="en-US" dirty="0"/>
              <a:t>x</a:t>
            </a:r>
            <a:r>
              <a:rPr lang="en-US" baseline="-25000" dirty="0"/>
              <a:t>jp</a:t>
            </a:r>
            <a:r>
              <a:rPr lang="en-US" dirty="0"/>
              <a:t>)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1" dirty="0"/>
              <a:t>Example:</a:t>
            </a:r>
            <a:endParaRPr lang="en-IN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Caltech= (1415, 100, 25, 6, 63575, 81)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Cornell = (1280, 83, 33, 13, 21864, 90)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43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B3D6-3E2B-4E88-B47A-24332142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5" y="203200"/>
            <a:ext cx="11034486" cy="60960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Euclidian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31723-CACC-45A8-9D8A-A6CCAF073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314" y="4151086"/>
                <a:ext cx="11872686" cy="250371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+..+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𝑗𝑝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6-dimensional Euclidean distance between Caltech and Cornell: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(1415−1280)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(100−83)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(25−33)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(6−13)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(63575−21864)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(81−90)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=41711.22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31723-CACC-45A8-9D8A-A6CCAF073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314" y="4151086"/>
                <a:ext cx="11872686" cy="2503714"/>
              </a:xfrm>
              <a:blipFill>
                <a:blip r:embed="rId2"/>
                <a:stretch>
                  <a:fillRect l="-770" b="-2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D16BC7B-D9CF-417E-919E-E4BA8F7F3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85" y="812801"/>
            <a:ext cx="3904343" cy="30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0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BDB2-E1FF-494D-A6EF-41A011AC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7" y="203201"/>
            <a:ext cx="10686143" cy="94342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Standardize when there are multiple variables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4128B-050B-445F-866B-C56BDD47E6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657" y="1378857"/>
                <a:ext cx="10686143" cy="479810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The units of the different measurements influence Euclidean distance.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Solution</a:t>
                </a:r>
                <a:r>
                  <a:rPr lang="en-US" dirty="0"/>
                  <a:t>: standardize (=normalize) each variable before measuring distances.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i="1" dirty="0"/>
                  <a:t>Example:</a:t>
                </a:r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𝑆𝑎𝑡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𝑆𝐴𝑇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𝑆𝐴𝑇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𝑆𝑡𝑑𝑒𝑣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𝑆𝐴𝑇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4128B-050B-445F-866B-C56BDD47E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657" y="1378857"/>
                <a:ext cx="10686143" cy="4798106"/>
              </a:xfrm>
              <a:blipFill>
                <a:blip r:embed="rId2"/>
                <a:stretch>
                  <a:fillRect l="-1198" t="-2033" r="-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CA6EA78-BDE3-4480-826A-F19F83A4F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61" y="4431881"/>
            <a:ext cx="9869878" cy="20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9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212A-E579-42E6-A473-F849D8F8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9" y="365125"/>
            <a:ext cx="10715171" cy="104276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Standardize when there are multiple variables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F0230-5254-482B-8D81-E6E07D31E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229" y="1553029"/>
                <a:ext cx="10613571" cy="462393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Euclidean distance between Standardized Caltech and Cornell: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(1.371−1.125)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(1.210−0.335)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+..+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(−0.632−0.362)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= 3.84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F0230-5254-482B-8D81-E6E07D31E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229" y="1553029"/>
                <a:ext cx="10613571" cy="4623934"/>
              </a:xfrm>
              <a:blipFill>
                <a:blip r:embed="rId2"/>
                <a:stretch>
                  <a:fillRect l="-976" t="-22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367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11D9A-BA78-4324-9760-8F226B46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4" y="365126"/>
            <a:ext cx="8011886" cy="913152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Other Distance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D274A-F36F-4175-AC65-9919F6720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3" y="1690688"/>
            <a:ext cx="8011886" cy="4486275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Statistical (Mahalanobis) distance</a:t>
            </a:r>
            <a:r>
              <a:rPr lang="en-US" dirty="0"/>
              <a:t>: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US" dirty="0"/>
              <a:t>Uses correlation matrix 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  <a:p>
            <a:pPr marL="0" indent="0">
              <a:buNone/>
            </a:pPr>
            <a:r>
              <a:rPr lang="en-US" b="1" i="1" dirty="0"/>
              <a:t>Manhattan distance:</a:t>
            </a:r>
            <a:endParaRPr lang="en-IN" b="1" i="1" dirty="0"/>
          </a:p>
          <a:p>
            <a:pPr marL="0" indent="0">
              <a:buNone/>
            </a:pPr>
            <a:r>
              <a:rPr lang="en-US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b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ij</a:t>
            </a:r>
            <a:r>
              <a:rPr lang="en-US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| x</a:t>
            </a:r>
            <a:r>
              <a:rPr lang="en-US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i1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-x</a:t>
            </a:r>
            <a:r>
              <a:rPr lang="en-US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j1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|+| x</a:t>
            </a:r>
            <a:r>
              <a:rPr lang="en-US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i2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-x</a:t>
            </a:r>
            <a:r>
              <a:rPr lang="en-US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j2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|+…..+| x</a:t>
            </a:r>
            <a:r>
              <a:rPr lang="en-US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ip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-x</a:t>
            </a:r>
            <a:r>
              <a:rPr lang="en-US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jp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endParaRPr lang="en-IN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Matching-type metrics for categorical data (next slide)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F87BE35-F624-4343-BDB7-D38945AE0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58" y="508000"/>
            <a:ext cx="3241727" cy="62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1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29B9-BDC9-4DB6-931A-CFF4842D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70457" cy="80410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Distances for Binary Data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A7EE92-7CFB-4E2D-9D2F-BA251CE34540}"/>
              </a:ext>
            </a:extLst>
          </p:cNvPr>
          <p:cNvSpPr txBox="1">
            <a:spLocks/>
          </p:cNvSpPr>
          <p:nvPr/>
        </p:nvSpPr>
        <p:spPr>
          <a:xfrm>
            <a:off x="524656" y="1433739"/>
            <a:ext cx="10972800" cy="505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Similarity-based metrics based on 2x2 table of counts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Binary Euclidean Distance: (b+c)/ (a+b+c+d)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Simple Matching Coefficient: (a+d)/ (a+b+c+d)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Jacquard's coefficient: d/ (b+c+d)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For &gt;2 categories, distance =0 only if both items have same category. Otherwise =1.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2EF99FA-8359-4521-89BF-96103356B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pic>
        <p:nvPicPr>
          <p:cNvPr id="1027" name="Picture 3" descr="Capture2">
            <a:extLst>
              <a:ext uri="{FF2B5EF4-FFF2-40B4-BE49-F238E27FC236}">
                <a16:creationId xmlns:a16="http://schemas.microsoft.com/office/drawing/2014/main" id="{32736404-DAED-4791-89B8-16C61E14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68" y="2261507"/>
            <a:ext cx="54578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90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EABF-7E5C-4888-ABA8-7ABE98CF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71" y="159660"/>
            <a:ext cx="11234057" cy="86858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Distances for Mixed (Numerical + Categorical) Data</a:t>
            </a: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820B2-9A31-4EB8-8B3F-1D4EA01125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171" y="1161144"/>
                <a:ext cx="10671629" cy="545737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rgbClr val="FF0000"/>
                    </a:solidFill>
                  </a:rPr>
                  <a:t>Simple:</a:t>
                </a:r>
                <a:r>
                  <a:rPr lang="en-US" dirty="0"/>
                  <a:t> standardize numerical variables to [0,1], then use Euclidian distance for all.</a:t>
                </a: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rgbClr val="FF0000"/>
                    </a:solidFill>
                  </a:rPr>
                  <a:t>Gower's General Dissimilarity</a:t>
                </a:r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Coefficient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  D</a:t>
                </a:r>
                <a:r>
                  <a:rPr lang="en-US" baseline="-25000" dirty="0"/>
                  <a:t>iJ </a:t>
                </a:r>
                <a:r>
                  <a:rPr lang="en-US" dirty="0"/>
                  <a:t>= (w</a:t>
                </a:r>
                <a:r>
                  <a:rPr lang="en-US" baseline="-25000" dirty="0"/>
                  <a:t>iJ1</a:t>
                </a:r>
                <a:r>
                  <a:rPr lang="en-US" dirty="0"/>
                  <a:t>*d</a:t>
                </a:r>
                <a:r>
                  <a:rPr lang="en-US" baseline="-25000" dirty="0"/>
                  <a:t>iJ1</a:t>
                </a:r>
                <a:r>
                  <a:rPr lang="en-US" dirty="0"/>
                  <a:t>+ w</a:t>
                </a:r>
                <a:r>
                  <a:rPr lang="en-US" baseline="-25000" dirty="0"/>
                  <a:t>iJ2</a:t>
                </a:r>
                <a:r>
                  <a:rPr lang="en-US" dirty="0"/>
                  <a:t>*d</a:t>
                </a:r>
                <a:r>
                  <a:rPr lang="en-US" baseline="-25000" dirty="0"/>
                  <a:t>iJ2+</a:t>
                </a:r>
                <a:r>
                  <a:rPr lang="en-US" dirty="0"/>
                  <a:t> w</a:t>
                </a:r>
                <a:r>
                  <a:rPr lang="en-US" baseline="-25000" dirty="0"/>
                  <a:t>iJ3</a:t>
                </a:r>
                <a:r>
                  <a:rPr lang="en-US" dirty="0"/>
                  <a:t>*d</a:t>
                </a:r>
                <a:r>
                  <a:rPr lang="en-US" baseline="-25000" dirty="0"/>
                  <a:t>iJ3+…..+</a:t>
                </a:r>
                <a:r>
                  <a:rPr lang="en-US" dirty="0"/>
                  <a:t> w</a:t>
                </a:r>
                <a:r>
                  <a:rPr lang="en-US" baseline="-25000" dirty="0"/>
                  <a:t>iJk</a:t>
                </a:r>
                <a:r>
                  <a:rPr lang="en-US" dirty="0"/>
                  <a:t>*d</a:t>
                </a:r>
                <a:r>
                  <a:rPr lang="en-US" baseline="-25000" dirty="0"/>
                  <a:t>iJk</a:t>
                </a:r>
                <a:r>
                  <a:rPr lang="en-US" dirty="0"/>
                  <a:t>)/ (w</a:t>
                </a:r>
                <a:r>
                  <a:rPr lang="en-US" baseline="-25000" dirty="0"/>
                  <a:t>iJ1</a:t>
                </a:r>
                <a:r>
                  <a:rPr lang="en-US" dirty="0"/>
                  <a:t>+ w</a:t>
                </a:r>
                <a:r>
                  <a:rPr lang="en-US" baseline="-25000" dirty="0"/>
                  <a:t>iJ2+</a:t>
                </a:r>
                <a:r>
                  <a:rPr lang="en-US" dirty="0"/>
                  <a:t> w</a:t>
                </a:r>
                <a:r>
                  <a:rPr lang="en-US" baseline="-25000" dirty="0"/>
                  <a:t>iJ3+…..+</a:t>
                </a:r>
                <a:r>
                  <a:rPr lang="en-US" dirty="0"/>
                  <a:t> w</a:t>
                </a:r>
                <a:r>
                  <a:rPr lang="en-US" baseline="-25000" dirty="0"/>
                  <a:t>iJk</a:t>
                </a:r>
                <a:r>
                  <a:rPr lang="en-US" dirty="0"/>
                  <a:t>)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US" dirty="0"/>
                  <a:t>		- d</a:t>
                </a:r>
                <a:r>
                  <a:rPr lang="en-US" baseline="-25000" dirty="0"/>
                  <a:t>iJk = </a:t>
                </a:r>
                <a:r>
                  <a:rPr lang="en-US" dirty="0"/>
                  <a:t>distance provided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variable.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US" dirty="0"/>
                  <a:t>		- w</a:t>
                </a:r>
                <a:r>
                  <a:rPr lang="en-US" baseline="-25000" dirty="0"/>
                  <a:t>iJk = </a:t>
                </a:r>
                <a:r>
                  <a:rPr lang="en-US" dirty="0"/>
                  <a:t>usually 1 or 0 depending whether or not the 				comparison is valid for the kth variable.</a:t>
                </a:r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820B2-9A31-4EB8-8B3F-1D4EA01125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171" y="1161144"/>
                <a:ext cx="10671629" cy="5457370"/>
              </a:xfrm>
              <a:blipFill>
                <a:blip r:embed="rId2"/>
                <a:stretch>
                  <a:fillRect l="-1028" t="-1786" b="-8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433A24-ADCA-4F4C-BA1E-3785C49AC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76" y="2767095"/>
            <a:ext cx="2019048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6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C43C-8421-4949-BB6D-D739718F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56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The Hierarchical Clustering Algorithm: Hands On</a:t>
            </a: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24A3-D4AB-4B1E-A0C2-928FB85E7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Start with n clusters (record= cluster)</a:t>
            </a:r>
          </a:p>
          <a:p>
            <a:pPr marL="0" indent="0">
              <a:buNone/>
            </a:pPr>
            <a:r>
              <a:rPr lang="en-US" b="1" i="1" dirty="0"/>
              <a:t>Step 1:</a:t>
            </a:r>
            <a:r>
              <a:rPr lang="en-US" dirty="0"/>
              <a:t> two closest records are merged into one cluster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At every step, pair of clusters with smallest distance are merged</a:t>
            </a:r>
          </a:p>
          <a:p>
            <a:pPr marL="0" indent="0">
              <a:buNone/>
            </a:pPr>
            <a:r>
              <a:rPr lang="en-US" dirty="0"/>
              <a:t>			-</a:t>
            </a:r>
            <a:r>
              <a:rPr lang="en-US" i="1" dirty="0"/>
              <a:t>Two records are merged, </a:t>
            </a:r>
          </a:p>
          <a:p>
            <a:pPr marL="0" indent="0">
              <a:buNone/>
            </a:pPr>
            <a:r>
              <a:rPr lang="en-US" i="1" dirty="0"/>
              <a:t>			-or single record added to an existing cluster, </a:t>
            </a:r>
          </a:p>
          <a:p>
            <a:pPr marL="0" indent="0">
              <a:buNone/>
            </a:pPr>
            <a:r>
              <a:rPr lang="en-US" i="1" dirty="0"/>
              <a:t>			-or two existing clusters are combined.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321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people standing in front of a shop&#10;&#10;Description automatically generated">
            <a:extLst>
              <a:ext uri="{FF2B5EF4-FFF2-40B4-BE49-F238E27FC236}">
                <a16:creationId xmlns:a16="http://schemas.microsoft.com/office/drawing/2014/main" id="{83C5EC51-05C9-48DE-A3FD-2741CCBE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39860"/>
            <a:ext cx="5294716" cy="297827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25BA819-7E75-44CF-8692-0C2614220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5"/>
            <a:ext cx="5294715" cy="31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299F-49DA-4326-9E90-B68D373B4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5" y="203200"/>
            <a:ext cx="10831286" cy="85634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Hierarchical Clustering: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E8B9-CBDB-4879-94A1-A588BD082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9" y="1364343"/>
            <a:ext cx="10613571" cy="481262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Two variables, n=5 items:-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6EE0CC-DA63-4E68-AA8A-51F65EDA1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16913"/>
              </p:ext>
            </p:extLst>
          </p:nvPr>
        </p:nvGraphicFramePr>
        <p:xfrm>
          <a:off x="959757" y="1938865"/>
          <a:ext cx="3554184" cy="227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4728">
                  <a:extLst>
                    <a:ext uri="{9D8B030D-6E8A-4147-A177-3AD203B41FA5}">
                      <a16:colId xmlns:a16="http://schemas.microsoft.com/office/drawing/2014/main" val="2941164532"/>
                    </a:ext>
                  </a:extLst>
                </a:gridCol>
                <a:gridCol w="1184728">
                  <a:extLst>
                    <a:ext uri="{9D8B030D-6E8A-4147-A177-3AD203B41FA5}">
                      <a16:colId xmlns:a16="http://schemas.microsoft.com/office/drawing/2014/main" val="1740296783"/>
                    </a:ext>
                  </a:extLst>
                </a:gridCol>
                <a:gridCol w="1184728">
                  <a:extLst>
                    <a:ext uri="{9D8B030D-6E8A-4147-A177-3AD203B41FA5}">
                      <a16:colId xmlns:a16="http://schemas.microsoft.com/office/drawing/2014/main" val="3028742916"/>
                    </a:ext>
                  </a:extLst>
                </a:gridCol>
              </a:tblGrid>
              <a:tr h="3783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Item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58768"/>
                  </a:ext>
                </a:extLst>
              </a:tr>
              <a:tr h="3783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59025"/>
                  </a:ext>
                </a:extLst>
              </a:tr>
              <a:tr h="3783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90013"/>
                  </a:ext>
                </a:extLst>
              </a:tr>
              <a:tr h="3783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65986"/>
                  </a:ext>
                </a:extLst>
              </a:tr>
              <a:tr h="3783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612722"/>
                  </a:ext>
                </a:extLst>
              </a:tr>
              <a:tr h="3783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93712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A6FCC0-71DB-4623-B193-B3A0E8B33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119752"/>
              </p:ext>
            </p:extLst>
          </p:nvPr>
        </p:nvGraphicFramePr>
        <p:xfrm>
          <a:off x="7342050" y="4348598"/>
          <a:ext cx="4225836" cy="2306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306">
                  <a:extLst>
                    <a:ext uri="{9D8B030D-6E8A-4147-A177-3AD203B41FA5}">
                      <a16:colId xmlns:a16="http://schemas.microsoft.com/office/drawing/2014/main" val="2356747755"/>
                    </a:ext>
                  </a:extLst>
                </a:gridCol>
                <a:gridCol w="704306">
                  <a:extLst>
                    <a:ext uri="{9D8B030D-6E8A-4147-A177-3AD203B41FA5}">
                      <a16:colId xmlns:a16="http://schemas.microsoft.com/office/drawing/2014/main" val="2114425559"/>
                    </a:ext>
                  </a:extLst>
                </a:gridCol>
                <a:gridCol w="704306">
                  <a:extLst>
                    <a:ext uri="{9D8B030D-6E8A-4147-A177-3AD203B41FA5}">
                      <a16:colId xmlns:a16="http://schemas.microsoft.com/office/drawing/2014/main" val="2305165162"/>
                    </a:ext>
                  </a:extLst>
                </a:gridCol>
                <a:gridCol w="704306">
                  <a:extLst>
                    <a:ext uri="{9D8B030D-6E8A-4147-A177-3AD203B41FA5}">
                      <a16:colId xmlns:a16="http://schemas.microsoft.com/office/drawing/2014/main" val="1571736283"/>
                    </a:ext>
                  </a:extLst>
                </a:gridCol>
                <a:gridCol w="704306">
                  <a:extLst>
                    <a:ext uri="{9D8B030D-6E8A-4147-A177-3AD203B41FA5}">
                      <a16:colId xmlns:a16="http://schemas.microsoft.com/office/drawing/2014/main" val="4209291947"/>
                    </a:ext>
                  </a:extLst>
                </a:gridCol>
                <a:gridCol w="704306">
                  <a:extLst>
                    <a:ext uri="{9D8B030D-6E8A-4147-A177-3AD203B41FA5}">
                      <a16:colId xmlns:a16="http://schemas.microsoft.com/office/drawing/2014/main" val="115309442"/>
                    </a:ext>
                  </a:extLst>
                </a:gridCol>
              </a:tblGrid>
              <a:tr h="38436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7427003"/>
                  </a:ext>
                </a:extLst>
              </a:tr>
              <a:tr h="3843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789814"/>
                  </a:ext>
                </a:extLst>
              </a:tr>
              <a:tr h="3843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574140"/>
                  </a:ext>
                </a:extLst>
              </a:tr>
              <a:tr h="3843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5289972"/>
                  </a:ext>
                </a:extLst>
              </a:tr>
              <a:tr h="3843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229989"/>
                  </a:ext>
                </a:extLst>
              </a:tr>
              <a:tr h="3843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303884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A20043-8D98-4672-9288-FBB09722C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51" y="1059543"/>
            <a:ext cx="3890191" cy="2984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564BB8-A87A-4195-9725-6A58D0D9BBF2}"/>
              </a:ext>
            </a:extLst>
          </p:cNvPr>
          <p:cNvSpPr txBox="1"/>
          <p:nvPr/>
        </p:nvSpPr>
        <p:spPr>
          <a:xfrm>
            <a:off x="838199" y="5091937"/>
            <a:ext cx="5417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Euclidian Distance Matrix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1C08FC-1314-4560-92FC-7AEB38526ED7}"/>
              </a:ext>
            </a:extLst>
          </p:cNvPr>
          <p:cNvSpPr/>
          <p:nvPr/>
        </p:nvSpPr>
        <p:spPr>
          <a:xfrm>
            <a:off x="8186057" y="5099979"/>
            <a:ext cx="420915" cy="401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53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CDE8-0D46-415F-A207-56FF9D27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65125"/>
            <a:ext cx="10918371" cy="79601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Hierarchical Clustering: Hands-on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756C-850B-4EDD-99AA-71953191B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25600"/>
            <a:ext cx="10642600" cy="455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Merge 1&amp;2 into cluster A.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Use single linkage to compute distances from cluster A: 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6BF821-3528-4543-970E-6D44A1DF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768986"/>
              </p:ext>
            </p:extLst>
          </p:nvPr>
        </p:nvGraphicFramePr>
        <p:xfrm>
          <a:off x="7489371" y="3753152"/>
          <a:ext cx="375919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4075099992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28449722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63674437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43881280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442946907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133274171"/>
                    </a:ext>
                  </a:extLst>
                </a:gridCol>
              </a:tblGrid>
              <a:tr h="291294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521577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720956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0916036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5037078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8.5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7.8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1332985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7.2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6.7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17043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E5274E-F42F-403D-89A3-3242B8344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20980"/>
              </p:ext>
            </p:extLst>
          </p:nvPr>
        </p:nvGraphicFramePr>
        <p:xfrm>
          <a:off x="943431" y="3753152"/>
          <a:ext cx="375919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4075099992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128449722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636744370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438812806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442946907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3133274171"/>
                    </a:ext>
                  </a:extLst>
                </a:gridCol>
              </a:tblGrid>
              <a:tr h="291294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521577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720956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0916036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5037078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8.5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7.8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1332985"/>
                  </a:ext>
                </a:extLst>
              </a:tr>
              <a:tr h="2912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7.2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6.7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170438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49EAA77-FACA-4785-A978-872902F69D84}"/>
              </a:ext>
            </a:extLst>
          </p:cNvPr>
          <p:cNvSpPr/>
          <p:nvPr/>
        </p:nvSpPr>
        <p:spPr>
          <a:xfrm flipH="1">
            <a:off x="1611088" y="4609057"/>
            <a:ext cx="537026" cy="4827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F03557-26E7-4D9A-99C5-C35048A3EEE4}"/>
              </a:ext>
            </a:extLst>
          </p:cNvPr>
          <p:cNvSpPr/>
          <p:nvPr/>
        </p:nvSpPr>
        <p:spPr>
          <a:xfrm>
            <a:off x="5635825" y="48504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5514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AC25-8D8B-4649-A294-9265D36C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3" y="249011"/>
            <a:ext cx="10860314" cy="868589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Hierarchical Clustering: Hands-on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DEEE91-502A-4A32-AF14-22A4E893D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657978"/>
              </p:ext>
            </p:extLst>
          </p:nvPr>
        </p:nvGraphicFramePr>
        <p:xfrm>
          <a:off x="624114" y="3712933"/>
          <a:ext cx="3454400" cy="2079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169472953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57314735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59819050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445104498"/>
                    </a:ext>
                  </a:extLst>
                </a:gridCol>
              </a:tblGrid>
              <a:tr h="519907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4263429"/>
                  </a:ext>
                </a:extLst>
              </a:tr>
              <a:tr h="519907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2129438"/>
                  </a:ext>
                </a:extLst>
              </a:tr>
              <a:tr h="519907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881282"/>
                  </a:ext>
                </a:extLst>
              </a:tr>
              <a:tr h="519907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6.7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1106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6604EA-3CDA-4F51-A1CC-BC8F4BCB5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07031"/>
              </p:ext>
            </p:extLst>
          </p:nvPr>
        </p:nvGraphicFramePr>
        <p:xfrm>
          <a:off x="7271656" y="3741960"/>
          <a:ext cx="3280230" cy="20796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410">
                  <a:extLst>
                    <a:ext uri="{9D8B030D-6E8A-4147-A177-3AD203B41FA5}">
                      <a16:colId xmlns:a16="http://schemas.microsoft.com/office/drawing/2014/main" val="3023370226"/>
                    </a:ext>
                  </a:extLst>
                </a:gridCol>
                <a:gridCol w="1093410">
                  <a:extLst>
                    <a:ext uri="{9D8B030D-6E8A-4147-A177-3AD203B41FA5}">
                      <a16:colId xmlns:a16="http://schemas.microsoft.com/office/drawing/2014/main" val="2598127445"/>
                    </a:ext>
                  </a:extLst>
                </a:gridCol>
                <a:gridCol w="1093410">
                  <a:extLst>
                    <a:ext uri="{9D8B030D-6E8A-4147-A177-3AD203B41FA5}">
                      <a16:colId xmlns:a16="http://schemas.microsoft.com/office/drawing/2014/main" val="4136418440"/>
                    </a:ext>
                  </a:extLst>
                </a:gridCol>
              </a:tblGrid>
              <a:tr h="693209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6116087"/>
                  </a:ext>
                </a:extLst>
              </a:tr>
              <a:tr h="69320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418066"/>
                  </a:ext>
                </a:extLst>
              </a:tr>
              <a:tr h="69320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0.0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998778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1FDD537-7F45-4D02-A4C0-51FCAB172900}"/>
              </a:ext>
            </a:extLst>
          </p:cNvPr>
          <p:cNvSpPr/>
          <p:nvPr/>
        </p:nvSpPr>
        <p:spPr>
          <a:xfrm>
            <a:off x="5606796" y="434782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E346F-437E-42AD-A358-117992776844}"/>
              </a:ext>
            </a:extLst>
          </p:cNvPr>
          <p:cNvSpPr txBox="1"/>
          <p:nvPr/>
        </p:nvSpPr>
        <p:spPr>
          <a:xfrm>
            <a:off x="624114" y="2583542"/>
            <a:ext cx="393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Merge 4 &amp; 5 (cluster 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A42ED-4E98-4959-ADCF-B6DDB7839C1F}"/>
              </a:ext>
            </a:extLst>
          </p:cNvPr>
          <p:cNvSpPr txBox="1"/>
          <p:nvPr/>
        </p:nvSpPr>
        <p:spPr>
          <a:xfrm>
            <a:off x="6894285" y="2627082"/>
            <a:ext cx="393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Merge 3 &amp;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D6D09-B010-4E38-9BB5-252FC3EE42E1}"/>
              </a:ext>
            </a:extLst>
          </p:cNvPr>
          <p:cNvSpPr txBox="1"/>
          <p:nvPr/>
        </p:nvSpPr>
        <p:spPr>
          <a:xfrm>
            <a:off x="740228" y="1283363"/>
            <a:ext cx="4431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What Happens Next?</a:t>
            </a:r>
          </a:p>
        </p:txBody>
      </p:sp>
    </p:spTree>
    <p:extLst>
      <p:ext uri="{BB962C8B-B14F-4D97-AF65-F5344CB8AC3E}">
        <p14:creationId xmlns:p14="http://schemas.microsoft.com/office/powerpoint/2010/main" val="932698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8340-2545-4513-B28D-23FD4BDF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71" y="122842"/>
            <a:ext cx="10671629" cy="854075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Hierarchical Clustering: Hands-on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692B-0B4B-4D83-9952-CAA7886B7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71" y="1108074"/>
            <a:ext cx="10671629" cy="506888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Finally: Summarize process in a Dendrogram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F7AF5-7A06-420D-8C7F-3C93ED16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1" y="1699834"/>
            <a:ext cx="10669629" cy="49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6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1C36-C217-41DF-9F57-F54923AF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71" y="365125"/>
            <a:ext cx="10671629" cy="83956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Why cluster universities?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8EE3-BA64-479B-BC74-5E569B3B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71" y="1335315"/>
            <a:ext cx="10671629" cy="51575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How can clustering help a prospective applicant?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How can clustering help a business school dean?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Evaluating usefulness of clustering</a:t>
            </a:r>
            <a:endParaRPr lang="en-IN" sz="4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What characterizes each cluster?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Can you give a “name” to each cluster?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Does this give us any insight?</a:t>
            </a:r>
            <a:endParaRPr lang="en-IN" dirty="0"/>
          </a:p>
          <a:p>
            <a:pPr marL="0" indent="0">
              <a:buNone/>
            </a:pPr>
            <a:r>
              <a:rPr lang="en-US" b="1" i="1" dirty="0"/>
              <a:t>Insights? Anything Interesting?</a:t>
            </a:r>
            <a:endParaRPr lang="en-IN" b="1" i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774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DB4C-13EF-4C36-95B2-FF6B86D7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65126"/>
            <a:ext cx="10932886" cy="6653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Insights? Anything Interesting?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EDD19E-9447-4B35-B58F-8141513E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59"/>
          <a:stretch/>
        </p:blipFill>
        <p:spPr>
          <a:xfrm>
            <a:off x="1310362" y="1175658"/>
            <a:ext cx="9571275" cy="5486399"/>
          </a:xfrm>
        </p:spPr>
      </p:pic>
    </p:spTree>
    <p:extLst>
      <p:ext uri="{BB962C8B-B14F-4D97-AF65-F5344CB8AC3E}">
        <p14:creationId xmlns:p14="http://schemas.microsoft.com/office/powerpoint/2010/main" val="333456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2614-05A5-4869-A94B-44C3F113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70" y="147411"/>
            <a:ext cx="10903857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Dendrogram for Business School Example with Complete Linkage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Capture5">
            <a:extLst>
              <a:ext uri="{FF2B5EF4-FFF2-40B4-BE49-F238E27FC236}">
                <a16:creationId xmlns:a16="http://schemas.microsoft.com/office/drawing/2014/main" id="{11B967E1-1264-45F6-911D-99792BF1B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70" y="1690688"/>
            <a:ext cx="9202059" cy="489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767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FBF5-7FE6-4250-8B30-28B0D650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176440"/>
            <a:ext cx="10515600" cy="89761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 Dendrograms to Clusters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7A25-AB7A-49F5-AA05-8D8C893C2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2" y="1190171"/>
            <a:ext cx="10646228" cy="49867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After dendrogram is obtained, cut it to create clusters. How?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Examine distance levels</a:t>
            </a:r>
            <a:endParaRPr lang="en-I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Cut point determines # clusters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Obtain statistics on resulting clusters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EEF00-6ECA-4378-947C-7B3952EF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5885" y="3124404"/>
            <a:ext cx="7275139" cy="35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97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EAB38-96F3-4A42-B185-21D5EE5CD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403906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Distances Between Clusters: Single Linkage(Nearest Neighbor)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9246EC-6734-430D-81D8-4E654DD27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378857"/>
            <a:ext cx="5160963" cy="48108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Distance between 2 clusters = minimum distance between members of the two clusters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4E91D7-8EDD-4FB0-ADBA-0F87BC18E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4" y="403906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Distances Between Clusters: Complete Linkage (Farthest Neighbor)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CB5FA3-2DDE-485D-A821-3CB5B09DC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4" y="1378857"/>
            <a:ext cx="5160963" cy="48108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Distance between 2 clusters = greatest distance between members of the two clusters.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39A7BB9-C596-40AD-9C3D-465DD3C5411B}"/>
              </a:ext>
            </a:extLst>
          </p:cNvPr>
          <p:cNvSpPr/>
          <p:nvPr/>
        </p:nvSpPr>
        <p:spPr>
          <a:xfrm>
            <a:off x="1001371" y="2676523"/>
            <a:ext cx="4375038" cy="3941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74040386-3C28-4590-B9ED-09E6A053F53B}"/>
              </a:ext>
            </a:extLst>
          </p:cNvPr>
          <p:cNvSpPr/>
          <p:nvPr/>
        </p:nvSpPr>
        <p:spPr>
          <a:xfrm>
            <a:off x="6941343" y="2810781"/>
            <a:ext cx="4375038" cy="38077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530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97CA8-0F62-43B4-8938-D5678E700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34534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Distances Between Clusters: Average Linkage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06EC2-B303-4CF7-B079-3982D7C0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494971"/>
            <a:ext cx="5160963" cy="46946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Distance between 2 clusters = average of all distances between              members of the two clusters.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FD697-7D77-4AAC-A5CE-F91A53B19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546554"/>
            <a:ext cx="5281615" cy="82391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Distances Between Clusters: Centroid Linkage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056F3-E09F-416E-9A1B-39AAA66DC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494971"/>
            <a:ext cx="5183188" cy="46919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Distance between 2 clusters = distance between their centroids (Centers).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B0821A3-B7ED-4D61-8ED5-1AA440F660C0}"/>
              </a:ext>
            </a:extLst>
          </p:cNvPr>
          <p:cNvSpPr/>
          <p:nvPr/>
        </p:nvSpPr>
        <p:spPr>
          <a:xfrm>
            <a:off x="836612" y="2911475"/>
            <a:ext cx="4736874" cy="3528106"/>
          </a:xfrm>
          <a:prstGeom prst="rect">
            <a:avLst/>
          </a:prstGeom>
          <a:blipFill>
            <a:blip r:embed="rId2" cstate="print"/>
            <a:stretch>
              <a:fillRect l="-2704" t="-5834" r="-4633" b="-4020"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ED6F333-EE4F-43C2-A191-EA462070C469}"/>
              </a:ext>
            </a:extLst>
          </p:cNvPr>
          <p:cNvSpPr/>
          <p:nvPr/>
        </p:nvSpPr>
        <p:spPr>
          <a:xfrm>
            <a:off x="6763656" y="3164115"/>
            <a:ext cx="4591732" cy="3275466"/>
          </a:xfrm>
          <a:prstGeom prst="rect">
            <a:avLst/>
          </a:prstGeom>
          <a:blipFill>
            <a:blip r:embed="rId3" cstate="print"/>
            <a:stretch>
              <a:fillRect l="-4983" t="-10375" r="-6353" b="-5291"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886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6F4A3F-43CA-40A8-94E7-43688AF9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48096"/>
            <a:ext cx="11171162" cy="56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2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CE3A-9885-4F33-9856-75E5E5E2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589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Pairwise distance between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4868-4B9E-4C0F-8D30-27B517572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571"/>
            <a:ext cx="10515600" cy="48963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Single linkage (nearest neighbor)</a:t>
            </a:r>
            <a:r>
              <a:rPr lang="en-US" dirty="0"/>
              <a:t>: minimum distance between members of the two clusters.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Complete linkage (farthest neighbor)</a:t>
            </a:r>
            <a:r>
              <a:rPr lang="en-US" dirty="0"/>
              <a:t>: greatest distance between members of the two clusters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Average linkage</a:t>
            </a:r>
            <a:r>
              <a:rPr lang="en-US" dirty="0"/>
              <a:t>: average of all distances between members of the two clusters.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Centroid linkage: </a:t>
            </a:r>
            <a:r>
              <a:rPr lang="en-US" dirty="0"/>
              <a:t>distance between their centroids (centers)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0895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7C95-7C66-442F-9A41-CEB6680B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69EF-0573-48A1-9151-5EC167735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Predetermined number (K) of non-overlapping clusters</a:t>
            </a:r>
            <a:endParaRPr lang="en-IN" dirty="0"/>
          </a:p>
          <a:p>
            <a:r>
              <a:rPr lang="en-US" dirty="0"/>
              <a:t>Clusters are homogeneous yet dissimilar to other clusters</a:t>
            </a:r>
            <a:endParaRPr lang="en-IN" dirty="0"/>
          </a:p>
          <a:p>
            <a:r>
              <a:rPr lang="en-US" dirty="0"/>
              <a:t>Need measures of within-cluster similarity (homogeneity) and between-cluster similarity</a:t>
            </a:r>
            <a:endParaRPr lang="en-IN" dirty="0"/>
          </a:p>
          <a:p>
            <a:r>
              <a:rPr lang="en-US" dirty="0"/>
              <a:t>No hierarchy (no dendrogram).</a:t>
            </a:r>
          </a:p>
          <a:p>
            <a:r>
              <a:rPr lang="en-US" dirty="0"/>
              <a:t>End Product is final cluster memberships.</a:t>
            </a:r>
            <a:endParaRPr lang="en-IN" dirty="0"/>
          </a:p>
          <a:p>
            <a:r>
              <a:rPr lang="en-US" dirty="0"/>
              <a:t>Useful for large data sets.</a:t>
            </a:r>
            <a:endParaRPr lang="en-IN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0BB007-BA3C-41C6-BB42-6D819105BE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479755"/>
            <a:ext cx="5866631" cy="48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7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F4997A-FD9C-49DD-8DD3-4F470D00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K-means Clustering- </a:t>
            </a:r>
            <a:r>
              <a:rPr lang="en-US" sz="3200" b="1" dirty="0">
                <a:solidFill>
                  <a:srgbClr val="FF0000"/>
                </a:solidFill>
              </a:rPr>
              <a:t>Algorithm minimizes within-cluster variance (heterogeneity)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E6F3C-A97B-48A1-A52D-679961633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260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For a user-specified value of K, partition dataset into K initial clusters (next slide).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For each record, assign it to cluster with closest centroid.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3. Re-calculate centroids for the “losing” and “receiving” clusters. can be done.</a:t>
            </a:r>
            <a:endParaRPr lang="en-IN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• After reassignment of each record, or</a:t>
            </a:r>
            <a:endParaRPr lang="en-IN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• After one complete pass through all records (cheaper)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N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Repeat Steps 2-3 until no more reassignment is necessary.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10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975D-9393-4803-A526-E4AAEB8B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Initial partition into K clusters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0F56E-E831-44AF-9EBB-5AB7361CD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Initial partitions can be obtained by either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1. User-specified initial partitions, or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2. User-specified initial centroids, or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3. Random partitions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1" dirty="0"/>
              <a:t>Stability</a:t>
            </a:r>
            <a:r>
              <a:rPr lang="en-US" dirty="0"/>
              <a:t>:  Run algorithm with different initial partitions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3583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7874-2CCD-4343-9496-78F07795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1789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K-means Clustering: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EA93D-C0D0-43A9-95AB-03C41870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Example k=2 </a:t>
            </a:r>
          </a:p>
          <a:p>
            <a:pPr marL="0" indent="0">
              <a:buNone/>
            </a:pPr>
            <a:r>
              <a:rPr lang="en-US" dirty="0"/>
              <a:t>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 with cluster A:1,2,3 and with cluster B: 4,5</a:t>
            </a:r>
          </a:p>
          <a:p>
            <a:pPr marL="0" indent="0">
              <a:buNone/>
            </a:pPr>
            <a:r>
              <a:rPr lang="en-US" dirty="0"/>
              <a:t>Compute cluster centroids.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AFCD1-F3F6-4320-8FFF-9287A2E8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75" y="2516019"/>
            <a:ext cx="2776208" cy="1825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1FEC8-0711-42BA-9D4E-16CAF492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42" y="1650433"/>
            <a:ext cx="4489152" cy="27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1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1144-15DE-4542-BA08-E0CD5900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3" y="365126"/>
            <a:ext cx="10802257" cy="926646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K-means Clustering: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B3F96-D6CE-4020-831F-C207E1F56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1611086"/>
            <a:ext cx="10918371" cy="50219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What are centroids of cluster A &amp; B?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A=(1,1.5,4.5) and B=(7,6)</a:t>
            </a:r>
            <a:endParaRPr lang="en-IN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A=(2.33) and B=(6.5)</a:t>
            </a:r>
            <a:endParaRPr lang="en-IN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A=(2.33,2.33) and B=(6,7)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11B8F-A7CC-4E63-B7F7-4DCDD91F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385" y="2288125"/>
            <a:ext cx="4169229" cy="25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81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168A-0EBC-4B38-ADA4-098C69EB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5"/>
            <a:ext cx="10831286" cy="1002165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K-means Clustering: Hands 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ABF65-EDA3-4F5F-BDC2-DD8A4DA7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1799771"/>
            <a:ext cx="10932886" cy="43771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 Euclidean distance of each record of from each centroid, and re-assign to closest cluster.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906D5-E516-4F92-8CBD-99CD7D2C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05" y="2926893"/>
            <a:ext cx="7029390" cy="2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8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22A4-FEB0-4973-9D6F-1037F153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365126"/>
            <a:ext cx="10874829" cy="1013732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K-means Clustering: Hands 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1937-57BB-431D-B39C-76531518A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2343"/>
            <a:ext cx="5181600" cy="4304620"/>
          </a:xfrm>
        </p:spPr>
        <p:txBody>
          <a:bodyPr/>
          <a:lstStyle/>
          <a:p>
            <a:r>
              <a:rPr lang="en-US" b="1" dirty="0"/>
              <a:t>First iteration results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Cluster A:1,2 and Cluster B: 3,4,5</a:t>
            </a:r>
          </a:p>
          <a:p>
            <a:r>
              <a:rPr lang="en-US" b="1" dirty="0"/>
              <a:t>Re-Compute centroids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Centroid(A) = (1.5,1) Centroid(B) = (5.33,6.33)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7DBEC-13F2-4979-BA1C-7BD1935FFB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126117"/>
            <a:ext cx="5422182" cy="32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5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EA84-A177-4454-8872-152A3D0E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334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Selecting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50631-3C6A-44D0-911D-B9D41CD34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460"/>
            <a:ext cx="10515600" cy="49255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Re-run algorithm for different values of K</a:t>
            </a:r>
          </a:p>
          <a:p>
            <a:pPr marL="0" indent="0">
              <a:buNone/>
            </a:pPr>
            <a:r>
              <a:rPr lang="en-US" dirty="0"/>
              <a:t>• Tradeoff: simplicity (interpretation) vs. adequacy (within-cluster homogeneity)</a:t>
            </a:r>
          </a:p>
          <a:p>
            <a:pPr marL="0" indent="0">
              <a:buNone/>
            </a:pPr>
            <a:r>
              <a:rPr lang="en-US" dirty="0"/>
              <a:t>• Plot within-cluster variability as a function of 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Choice is subjective.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1C2BA-D94D-4E56-8755-83BB5D7C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188" y="3773715"/>
            <a:ext cx="5193613" cy="29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0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8A2C8-5FF9-4059-B0A2-52DC5927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589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K-Means Clustering Scree Plot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0B2D-C213-43E3-BC55-9D33831C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343"/>
            <a:ext cx="10515600" cy="4812620"/>
          </a:xfrm>
        </p:spPr>
        <p:txBody>
          <a:bodyPr/>
          <a:lstStyle/>
          <a:p>
            <a:r>
              <a:rPr lang="en-US" dirty="0"/>
              <a:t>Scree-plot or elbow plot shows that there is a clear bend at 2 clusters, hence we are considering that there are 2 clusters (categories) that the data can be segregated into</a:t>
            </a:r>
          </a:p>
          <a:p>
            <a:pPr marL="0" indent="0">
              <a:buNone/>
            </a:pPr>
            <a:r>
              <a:rPr lang="en-US" b="1" u="sng" dirty="0"/>
              <a:t>Note</a:t>
            </a:r>
            <a:r>
              <a:rPr lang="en-US" dirty="0"/>
              <a:t>: Analysis is done considering slight bend at 2nd cluster and considering steep bend at 4th cluster, however, it did not provide any meaningful insights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594FF-96DF-4B3C-92B9-5A73A227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75936" y="3884527"/>
            <a:ext cx="7240127" cy="27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2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6F63-6250-4B50-A087-B4275C62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65126"/>
            <a:ext cx="10642600" cy="912132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Cluster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4C895-4B5D-4105-8A53-85FD19E8D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770743"/>
            <a:ext cx="10642600" cy="440622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Cluster Analysis (“data segmentation”) is an exploratory method for identifying homogeneous groups (“clusters”) of records. 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Similar records </a:t>
            </a:r>
            <a:r>
              <a:rPr lang="en-IN" dirty="0"/>
              <a:t>should belong to the same cluster.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Dissimilar records</a:t>
            </a:r>
            <a:r>
              <a:rPr lang="en-IN" dirty="0"/>
              <a:t> should belong to different clusters.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6252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BBDC-A654-4396-93EB-5CA5E13D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Why multiple start points (initial partitions) may be necessary?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C4433-6841-456C-9A70-0FDEA571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multiple start points (initial partitions) may be necessary?</a:t>
            </a:r>
          </a:p>
          <a:p>
            <a:pPr marL="0" indent="0">
              <a:buNone/>
            </a:pPr>
            <a:r>
              <a:rPr lang="en-US" dirty="0"/>
              <a:t>• K-means clustering is a minimization problem</a:t>
            </a:r>
          </a:p>
          <a:p>
            <a:pPr marL="0" indent="0">
              <a:buNone/>
            </a:pPr>
            <a:r>
              <a:rPr lang="en-US" dirty="0"/>
              <a:t>• Existence of multiple local minima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5DB62-7C49-4EE3-882D-1ABF45FF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856" y="3866357"/>
            <a:ext cx="6816288" cy="23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1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19B-10B2-475B-9CBB-9A70A925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0818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Convergence/robustness of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145A-1472-4C64-8B3A-50572C213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Procedure might oscillate indefinitely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Convergence criterion:</a:t>
            </a:r>
          </a:p>
          <a:p>
            <a:pPr marL="0" indent="0">
              <a:buNone/>
            </a:pPr>
            <a:r>
              <a:rPr lang="en-US" dirty="0"/>
              <a:t>– Stop when a cluster centroid moves less than a % of smallest distance between any of the centroids</a:t>
            </a:r>
          </a:p>
          <a:p>
            <a:pPr marL="0" indent="0">
              <a:buNone/>
            </a:pPr>
            <a:r>
              <a:rPr lang="en-US" dirty="0"/>
              <a:t>– Specify the maximum number of iterations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7868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F38D-7436-4357-BF1D-C0F45694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Final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0F2D7-F432-4081-BBF2-6D617316E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Cluster stability</a:t>
            </a:r>
            <a:r>
              <a:rPr lang="en-US" dirty="0"/>
              <a:t>: do cluster assignments change dramatically if some inputs are slightly altered?</a:t>
            </a:r>
          </a:p>
          <a:p>
            <a:r>
              <a:rPr lang="en-US" b="1" dirty="0"/>
              <a:t>Cluster separation</a:t>
            </a:r>
            <a:r>
              <a:rPr lang="en-US" dirty="0"/>
              <a:t>: compare between-cluster variation to within cluster variation.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7084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6B31-D0F5-45A7-8C67-F3F45623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71789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K-Means vs. Hierarchical: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43ACC8-A179-4BF4-B79F-F3BEEE4B2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25008"/>
          </a:xfrm>
        </p:spPr>
        <p:txBody>
          <a:bodyPr/>
          <a:lstStyle/>
          <a:p>
            <a:r>
              <a:rPr lang="en-IN" dirty="0"/>
              <a:t>The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0B8ED3-30D8-4FC3-BC2F-23EE63007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6171"/>
            <a:ext cx="5157787" cy="3983492"/>
          </a:xfrm>
        </p:spPr>
        <p:txBody>
          <a:bodyPr/>
          <a:lstStyle/>
          <a:p>
            <a:r>
              <a:rPr lang="en-US" dirty="0"/>
              <a:t>Computationally fast for large datasets</a:t>
            </a:r>
          </a:p>
          <a:p>
            <a:r>
              <a:rPr lang="en-US" dirty="0"/>
              <a:t>Useful when certain K needed</a:t>
            </a:r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B53A38-B20F-4099-8936-E7EE52FEA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25008"/>
          </a:xfrm>
        </p:spPr>
        <p:txBody>
          <a:bodyPr/>
          <a:lstStyle/>
          <a:p>
            <a:r>
              <a:rPr lang="en-IN" dirty="0"/>
              <a:t>The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62965-E3E4-486C-A644-12A8011A2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6171"/>
            <a:ext cx="5183188" cy="3983492"/>
          </a:xfrm>
        </p:spPr>
        <p:txBody>
          <a:bodyPr/>
          <a:lstStyle/>
          <a:p>
            <a:r>
              <a:rPr lang="en-US" dirty="0"/>
              <a:t>Can take long to terminate</a:t>
            </a:r>
          </a:p>
          <a:p>
            <a:r>
              <a:rPr lang="en-US" dirty="0"/>
              <a:t>Final solution not guaranteed to be “globally optimal”</a:t>
            </a:r>
          </a:p>
          <a:p>
            <a:r>
              <a:rPr lang="en-US" dirty="0"/>
              <a:t>Different initial partitions can lead to different solutions</a:t>
            </a:r>
          </a:p>
          <a:p>
            <a:r>
              <a:rPr lang="en-US" dirty="0"/>
              <a:t>Must re-run the algorithm for different values of K</a:t>
            </a:r>
          </a:p>
          <a:p>
            <a:r>
              <a:rPr lang="en-US" dirty="0"/>
              <a:t>No dendrogram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247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9327-A876-4995-A08A-4B4D7AC3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6" y="337457"/>
            <a:ext cx="10515600" cy="902154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K-Means vs. Hierarchical: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Hierarchical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D801-B0CD-4867-9AA6-58C778CCB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6971" y="1469459"/>
            <a:ext cx="5036005" cy="423408"/>
          </a:xfrm>
        </p:spPr>
        <p:txBody>
          <a:bodyPr/>
          <a:lstStyle/>
          <a:p>
            <a:r>
              <a:rPr lang="en-IN" dirty="0"/>
              <a:t>The Good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8C5A4-7866-4AAF-AF04-30549D003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6171"/>
            <a:ext cx="5157787" cy="39834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Finds “natural” grouping – no need to specify number of clusters</a:t>
            </a:r>
          </a:p>
          <a:p>
            <a:r>
              <a:rPr lang="en-US" b="1" dirty="0"/>
              <a:t>Dendrogram</a:t>
            </a:r>
            <a:r>
              <a:rPr lang="en-US" dirty="0"/>
              <a:t>: transparency of process, good for presentation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F599D-916F-4143-A1A7-4F78EB745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469459"/>
            <a:ext cx="5183188" cy="423408"/>
          </a:xfrm>
        </p:spPr>
        <p:txBody>
          <a:bodyPr/>
          <a:lstStyle/>
          <a:p>
            <a:r>
              <a:rPr lang="en-IN" dirty="0"/>
              <a:t>The Bad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6C6BE-D95E-412E-B028-420C2CD32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92867"/>
            <a:ext cx="5183188" cy="47546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Require computation &amp; storage of n x n distance matrix</a:t>
            </a:r>
          </a:p>
          <a:p>
            <a:r>
              <a:rPr lang="en-US" dirty="0"/>
              <a:t>Algorithm makes only one pass through the data. Records that are incorrectly allocated early on cannot be reallocated subsequently</a:t>
            </a:r>
          </a:p>
          <a:p>
            <a:r>
              <a:rPr lang="en-US" b="1" dirty="0"/>
              <a:t>Low stability</a:t>
            </a:r>
            <a:r>
              <a:rPr lang="en-US" dirty="0"/>
              <a:t>: Reordering data or dropping a few records can lead to different solution</a:t>
            </a:r>
          </a:p>
          <a:p>
            <a:r>
              <a:rPr lang="en-US" dirty="0"/>
              <a:t>Single complete linkage robust to distance metric if the relative ordering is kept. Average linkage is NOT.</a:t>
            </a:r>
          </a:p>
          <a:p>
            <a:r>
              <a:rPr lang="en-US" dirty="0"/>
              <a:t>Most distances sensitive to outliers.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0036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44C510-B36C-4CE7-BB6C-7C66BDF6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942" y="2827677"/>
            <a:ext cx="10515600" cy="81540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TOPIC&gt; TEXT MINING</a:t>
            </a:r>
          </a:p>
        </p:txBody>
      </p:sp>
    </p:spTree>
    <p:extLst>
      <p:ext uri="{BB962C8B-B14F-4D97-AF65-F5344CB8AC3E}">
        <p14:creationId xmlns:p14="http://schemas.microsoft.com/office/powerpoint/2010/main" val="99921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B497D6B-444D-4D5B-98B3-5BD97A2450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" y="804975"/>
            <a:ext cx="5363816" cy="5248049"/>
          </a:xfr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B53005C-5877-4C3E-AD88-D9EC47F388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32384780"/>
              </p:ext>
            </p:extLst>
          </p:nvPr>
        </p:nvGraphicFramePr>
        <p:xfrm>
          <a:off x="6357124" y="1086803"/>
          <a:ext cx="551556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847">
                  <a:extLst>
                    <a:ext uri="{9D8B030D-6E8A-4147-A177-3AD203B41FA5}">
                      <a16:colId xmlns:a16="http://schemas.microsoft.com/office/drawing/2014/main" val="1628572648"/>
                    </a:ext>
                  </a:extLst>
                </a:gridCol>
                <a:gridCol w="798286">
                  <a:extLst>
                    <a:ext uri="{9D8B030D-6E8A-4147-A177-3AD203B41FA5}">
                      <a16:colId xmlns:a16="http://schemas.microsoft.com/office/drawing/2014/main" val="2920058876"/>
                    </a:ext>
                  </a:extLst>
                </a:gridCol>
                <a:gridCol w="943429">
                  <a:extLst>
                    <a:ext uri="{9D8B030D-6E8A-4147-A177-3AD203B41FA5}">
                      <a16:colId xmlns:a16="http://schemas.microsoft.com/office/drawing/2014/main" val="1389894265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3594456563"/>
                    </a:ext>
                  </a:extLst>
                </a:gridCol>
                <a:gridCol w="1030515">
                  <a:extLst>
                    <a:ext uri="{9D8B030D-6E8A-4147-A177-3AD203B41FA5}">
                      <a16:colId xmlns:a16="http://schemas.microsoft.com/office/drawing/2014/main" val="3162567848"/>
                    </a:ext>
                  </a:extLst>
                </a:gridCol>
                <a:gridCol w="711198">
                  <a:extLst>
                    <a:ext uri="{9D8B030D-6E8A-4147-A177-3AD203B41FA5}">
                      <a16:colId xmlns:a16="http://schemas.microsoft.com/office/drawing/2014/main" val="3061760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Case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Sex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Glasses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Moustache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Smile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Hat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1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31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271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91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98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10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742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1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35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91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0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273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58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65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16BA75-6666-46E3-95B9-3E59D4DC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Clustering&gt; 2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73AF5-2C00-43D0-AEB4-69663C4B1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sz="3200" b="1" dirty="0"/>
              <a:t>Two Approaches: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Compute “multivariate distance” between records, and group “close” records.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Group records to increase within-group homogeneity</a:t>
            </a:r>
          </a:p>
        </p:txBody>
      </p:sp>
    </p:spTree>
    <p:extLst>
      <p:ext uri="{BB962C8B-B14F-4D97-AF65-F5344CB8AC3E}">
        <p14:creationId xmlns:p14="http://schemas.microsoft.com/office/powerpoint/2010/main" val="49061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6E8A36-E74B-407F-8FD2-70731D9F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365125"/>
            <a:ext cx="10760302" cy="823913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Two types of Clustering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35276E-A98C-4602-91BC-78C6853FC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450" y="1298803"/>
            <a:ext cx="5157787" cy="40889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Hierarchical Clustering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7AA041-8D4B-4342-B097-9DC685ABF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7450" y="1817462"/>
            <a:ext cx="5157787" cy="3684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Begin with n clusters; sequentially merge similar clusters until cluster is left.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Useful when goal is to arrange the clusters into a natural hierarchy.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Requires specifying distance measure.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9857EC-76E5-4F30-9926-BE6C0AC4C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5927" y="1298803"/>
            <a:ext cx="5138623" cy="40889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Non- Hierarchical Clustering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7A130-D1D2-4432-AFB6-3094C42B5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5927" y="1817463"/>
            <a:ext cx="5119460" cy="1869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Pre-specified number of clusters, assign records to each of the clusters.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Requires specifying # clusters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Computationally cheap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endParaRPr lang="en-IN" sz="2400"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369BA48-1266-4015-B1D7-8AA7E1FC9B3B}"/>
              </a:ext>
            </a:extLst>
          </p:cNvPr>
          <p:cNvSpPr/>
          <p:nvPr/>
        </p:nvSpPr>
        <p:spPr>
          <a:xfrm>
            <a:off x="1233714" y="4412343"/>
            <a:ext cx="4005943" cy="2191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1FE0E95-BC8A-4068-ACBE-6321FFCF4517}"/>
              </a:ext>
            </a:extLst>
          </p:cNvPr>
          <p:cNvSpPr/>
          <p:nvPr/>
        </p:nvSpPr>
        <p:spPr>
          <a:xfrm>
            <a:off x="6216764" y="3686630"/>
            <a:ext cx="4963886" cy="2917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7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AEEB-1347-46C1-A64A-A69EBD54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8246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08716-E0D9-49CB-BF0D-72F6DB503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372"/>
            <a:ext cx="10515600" cy="4783591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Dendrogram</a:t>
            </a:r>
            <a:r>
              <a:rPr lang="en-US" dirty="0"/>
              <a:t>: Tree-like diagram that summarize the clustering process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Similar records joined by links.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Record location determined by similarity to other records.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D3DC3-C4E2-433F-AAFD-A5B2A947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9" y="3033486"/>
            <a:ext cx="7831181" cy="34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9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CAAD-5BAA-40DF-84B0-9EA3CB50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65125"/>
            <a:ext cx="10845800" cy="1071789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Hierarchical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759D-2338-4917-A019-0541238F6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436914"/>
            <a:ext cx="5805713" cy="5055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Start with n clusters (1 record in each cluster)</a:t>
            </a: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Step 1: two closest records are merged into one cluster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At every step, pair of records/clusters with smallest distance are merged.</a:t>
            </a:r>
          </a:p>
          <a:p>
            <a:pPr marL="0" indent="0">
              <a:buNone/>
            </a:pPr>
            <a:r>
              <a:rPr lang="en-US" sz="2400" dirty="0"/>
              <a:t>– </a:t>
            </a:r>
            <a:r>
              <a:rPr lang="en-US" sz="2400" i="1" dirty="0"/>
              <a:t>Two records are merged,</a:t>
            </a:r>
          </a:p>
          <a:p>
            <a:pPr marL="0" indent="0">
              <a:buNone/>
            </a:pPr>
            <a:r>
              <a:rPr lang="en-US" sz="2400" i="1" dirty="0"/>
              <a:t>– Or single record added to an existing cluster,</a:t>
            </a:r>
          </a:p>
          <a:p>
            <a:pPr marL="0" indent="0">
              <a:buNone/>
            </a:pPr>
            <a:r>
              <a:rPr lang="en-US" sz="2400" i="1" dirty="0"/>
              <a:t>– Or two existing clusters are combined.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</a:rPr>
              <a:t> Requires a definition of distance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C517E-63A4-461E-81AD-366D7615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4" y="1640114"/>
            <a:ext cx="5718630" cy="45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4802</TotalTime>
  <Words>1880</Words>
  <Application>Microsoft Office PowerPoint</Application>
  <PresentationFormat>Widescreen</PresentationFormat>
  <Paragraphs>433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TT1C5t00</vt:lpstr>
      <vt:lpstr>TT1C6t00</vt:lpstr>
      <vt:lpstr>Wingdings</vt:lpstr>
      <vt:lpstr>Office Theme</vt:lpstr>
      <vt:lpstr>CLUSTER ANALYSIS</vt:lpstr>
      <vt:lpstr>PowerPoint Presentation</vt:lpstr>
      <vt:lpstr>PowerPoint Presentation</vt:lpstr>
      <vt:lpstr>Cluster Analysis</vt:lpstr>
      <vt:lpstr>PowerPoint Presentation</vt:lpstr>
      <vt:lpstr>Clustering&gt; 2 Variables</vt:lpstr>
      <vt:lpstr>Two types of Clustering Algorithms</vt:lpstr>
      <vt:lpstr>Hierarchical Clustering</vt:lpstr>
      <vt:lpstr>Hierarchical Clustering Algorithm</vt:lpstr>
      <vt:lpstr>Pairwise distance between the records</vt:lpstr>
      <vt:lpstr>Hierarchical Clustering Case Study- UG Business Programs</vt:lpstr>
      <vt:lpstr>Distance between two universities</vt:lpstr>
      <vt:lpstr>Euclidian Distance</vt:lpstr>
      <vt:lpstr>Standardize when there are multiple variables</vt:lpstr>
      <vt:lpstr>Standardize when there are multiple variables</vt:lpstr>
      <vt:lpstr>Other Distance Metrics</vt:lpstr>
      <vt:lpstr>Distances for Binary Data</vt:lpstr>
      <vt:lpstr>Distances for Mixed (Numerical + Categorical) Data</vt:lpstr>
      <vt:lpstr>The Hierarchical Clustering Algorithm: Hands On</vt:lpstr>
      <vt:lpstr>Hierarchical Clustering: Hands-on</vt:lpstr>
      <vt:lpstr>Hierarchical Clustering: Hands-on</vt:lpstr>
      <vt:lpstr>Hierarchical Clustering: Hands-on</vt:lpstr>
      <vt:lpstr>Hierarchical Clustering: Hands-on</vt:lpstr>
      <vt:lpstr>Why cluster universities?</vt:lpstr>
      <vt:lpstr>Insights? Anything Interesting?</vt:lpstr>
      <vt:lpstr>Dendrogram for Business School Example with Complete Linkage</vt:lpstr>
      <vt:lpstr>From Dendrograms to Clusters</vt:lpstr>
      <vt:lpstr>PowerPoint Presentation</vt:lpstr>
      <vt:lpstr>PowerPoint Presentation</vt:lpstr>
      <vt:lpstr>Pairwise distance between clusters</vt:lpstr>
      <vt:lpstr>K-means Clustering</vt:lpstr>
      <vt:lpstr>K-means Clustering- Algorithm minimizes within-cluster variance (heterogeneity)</vt:lpstr>
      <vt:lpstr>Initial partition into K clusters</vt:lpstr>
      <vt:lpstr>K-means Clustering: Hands on</vt:lpstr>
      <vt:lpstr>K-means Clustering: Hands on</vt:lpstr>
      <vt:lpstr>K-means Clustering: Hands on</vt:lpstr>
      <vt:lpstr>K-means Clustering: Hands on</vt:lpstr>
      <vt:lpstr>Selecting K</vt:lpstr>
      <vt:lpstr>K-Means Clustering Scree Plot</vt:lpstr>
      <vt:lpstr>Why multiple start points (initial partitions) may be necessary?</vt:lpstr>
      <vt:lpstr>Convergence/robustness of K-means</vt:lpstr>
      <vt:lpstr>Final checks</vt:lpstr>
      <vt:lpstr>K-Means vs. Hierarchical: K-Means</vt:lpstr>
      <vt:lpstr>K-Means vs. Hierarchical: Hierarchical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Algorithms</dc:title>
  <dc:creator>Shreya Singireddy</dc:creator>
  <cp:lastModifiedBy>Shreya Singireddy</cp:lastModifiedBy>
  <cp:revision>19</cp:revision>
  <dcterms:created xsi:type="dcterms:W3CDTF">2019-08-08T17:46:45Z</dcterms:created>
  <dcterms:modified xsi:type="dcterms:W3CDTF">2019-11-26T17:18:27Z</dcterms:modified>
</cp:coreProperties>
</file>